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7" r:id="rId2"/>
    <p:sldId id="304" r:id="rId3"/>
    <p:sldId id="305" r:id="rId4"/>
    <p:sldId id="306" r:id="rId5"/>
    <p:sldId id="317" r:id="rId6"/>
    <p:sldId id="320" r:id="rId7"/>
    <p:sldId id="307" r:id="rId8"/>
    <p:sldId id="308" r:id="rId9"/>
    <p:sldId id="309" r:id="rId10"/>
    <p:sldId id="310" r:id="rId11"/>
    <p:sldId id="257" r:id="rId12"/>
    <p:sldId id="258" r:id="rId13"/>
    <p:sldId id="311" r:id="rId14"/>
    <p:sldId id="312" r:id="rId15"/>
    <p:sldId id="313" r:id="rId16"/>
    <p:sldId id="314" r:id="rId17"/>
    <p:sldId id="315" r:id="rId18"/>
    <p:sldId id="316" r:id="rId19"/>
    <p:sldId id="318" r:id="rId20"/>
    <p:sldId id="319" r:id="rId21"/>
    <p:sldId id="321" r:id="rId22"/>
    <p:sldId id="260" r:id="rId23"/>
    <p:sldId id="303" r:id="rId24"/>
    <p:sldId id="322" r:id="rId25"/>
    <p:sldId id="323" r:id="rId26"/>
    <p:sldId id="262" r:id="rId27"/>
    <p:sldId id="261" r:id="rId28"/>
    <p:sldId id="266" r:id="rId29"/>
    <p:sldId id="263" r:id="rId30"/>
    <p:sldId id="264" r:id="rId31"/>
    <p:sldId id="275" r:id="rId32"/>
    <p:sldId id="324" r:id="rId33"/>
    <p:sldId id="279" r:id="rId34"/>
    <p:sldId id="300" r:id="rId35"/>
    <p:sldId id="281" r:id="rId36"/>
    <p:sldId id="325" r:id="rId37"/>
    <p:sldId id="301" r:id="rId38"/>
    <p:sldId id="302" r:id="rId39"/>
    <p:sldId id="282" r:id="rId40"/>
    <p:sldId id="283" r:id="rId41"/>
    <p:sldId id="284" r:id="rId42"/>
    <p:sldId id="326" r:id="rId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217958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38226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6508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217459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193138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30E564-9476-4496-B8D0-DF70BC277B92}" type="datetimeFigureOut">
              <a:rPr lang="nl-NL" smtClean="0"/>
              <a:t>28-10-2015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55550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30E564-9476-4496-B8D0-DF70BC277B92}" type="datetimeFigureOut">
              <a:rPr lang="nl-NL" smtClean="0"/>
              <a:t>28-10-2015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416669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30E564-9476-4496-B8D0-DF70BC277B92}" type="datetimeFigureOut">
              <a:rPr lang="nl-NL" smtClean="0"/>
              <a:t>28-10-2015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255628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30E564-9476-4496-B8D0-DF70BC277B92}" type="datetimeFigureOut">
              <a:rPr lang="nl-NL" smtClean="0"/>
              <a:t>28-10-2015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404620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30E564-9476-4496-B8D0-DF70BC277B92}" type="datetimeFigureOut">
              <a:rPr lang="nl-NL" smtClean="0"/>
              <a:t>28-10-2015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181764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30E564-9476-4496-B8D0-DF70BC277B92}" type="datetimeFigureOut">
              <a:rPr lang="nl-NL" smtClean="0"/>
              <a:t>28-10-2015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08306E-F064-4148-B5F6-BEE9546C3D74}" type="slidenum">
              <a:rPr lang="nl-NL" smtClean="0"/>
              <a:t>‹nr.›</a:t>
            </a:fld>
            <a:endParaRPr lang="nl-NL"/>
          </a:p>
        </p:txBody>
      </p:sp>
    </p:spTree>
    <p:extLst>
      <p:ext uri="{BB962C8B-B14F-4D97-AF65-F5344CB8AC3E}">
        <p14:creationId xmlns:p14="http://schemas.microsoft.com/office/powerpoint/2010/main" val="423145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0E564-9476-4496-B8D0-DF70BC277B92}" type="datetimeFigureOut">
              <a:rPr lang="nl-NL" smtClean="0"/>
              <a:t>28-10-2015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8306E-F064-4148-B5F6-BEE9546C3D74}" type="slidenum">
              <a:rPr lang="nl-NL" smtClean="0"/>
              <a:t>‹nr.›</a:t>
            </a:fld>
            <a:endParaRPr lang="nl-NL"/>
          </a:p>
        </p:txBody>
      </p:sp>
    </p:spTree>
    <p:extLst>
      <p:ext uri="{BB962C8B-B14F-4D97-AF65-F5344CB8AC3E}">
        <p14:creationId xmlns:p14="http://schemas.microsoft.com/office/powerpoint/2010/main" val="15275625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uact=8&amp;ved=0CAcQjRxqFQoTCM6w_cSm5cgCFceYGgodMTsJTQ&amp;url=http://blogzondernaam.punt.nl/content/2012/01/themaweek-japan-651605&amp;psig=AFQjCNEsR00NXZ4qRuYVfXx8jmbxh5CfTA&amp;ust=1446125754472348"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nl/url?sa=i&amp;rct=j&amp;q=&amp;esrc=s&amp;frm=1&amp;source=images&amp;cd=&amp;cad=rja&amp;uact=8&amp;ved=0CAcQjRxqFQoTCLSo0e6n5cgCFQa2GgodyeQCJw&amp;url=http://www.cosmeticadeals.nl/blog/girlz-blog/duurste-eten-ever/&amp;psig=AFQjCNEsR00NXZ4qRuYVfXx8jmbxh5CfTA&amp;ust=1446125754472348"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nl/url?sa=i&amp;rct=j&amp;q=&amp;esrc=s&amp;frm=1&amp;source=images&amp;cd=&amp;cad=rja&amp;uact=8&amp;ved=0CAcQjRxqFQoTCP6biqmo5cgCFQM4Ggod_NIG1g&amp;url=https://www.djoser.nl/rondreis_japan/bezienswaardigheden/&amp;psig=AFQjCNEsR00NXZ4qRuYVfXx8jmbxh5CfTA&amp;ust=144612575447234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nl/url?sa=i&amp;rct=j&amp;q=&amp;esrc=s&amp;frm=1&amp;source=images&amp;cd=&amp;cad=rja&amp;uact=8&amp;ved=0CAcQjRxqFQoTCKvoh86o5cgCFRGGGgodoP8Bgw&amp;url=http://www.degroeneluifel.nl/subcategorie.php?var_content=1007&amp;psig=AFQjCNEsR00NXZ4qRuYVfXx8jmbxh5CfTA&amp;ust=1446125754472348"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rct=j&amp;q=&amp;esrc=s&amp;frm=1&amp;source=images&amp;cd=&amp;cad=rja&amp;uact=8&amp;ved=0CAcQjRxqFQoTCL3jneGo5cgCFYrYGgodVHIOmg&amp;url=http://www.maaspoort.nl/detail/987/jubileumvoorstelling-the-best-of-20-years-yamato&amp;psig=AFQjCNEsR00NXZ4qRuYVfXx8jmbxh5CfTA&amp;ust=144612575447234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nl/url?sa=i&amp;rct=j&amp;q=&amp;esrc=s&amp;frm=1&amp;source=images&amp;cd=&amp;cad=rja&amp;uact=8&amp;ved=0CAcQjRxqFQoTCLHl3JGn5cgCFQqJGgodztgG7Q&amp;url=http://www.psy.vu.nl/nl/opleidingen/overig-onderwijs/hovo-amsterdam-vu-vanaf-vijftig/hovo-cultuur-geschiedenis/japan-traditie-en-vernieuwing-in-de-japanse-kunt-en-cultuur/index.asp&amp;psig=AFQjCNEsR00NXZ4qRuYVfXx8jmbxh5CfTA&amp;ust=144612575447234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nl/url?sa=i&amp;rct=j&amp;q=&amp;esrc=s&amp;frm=1&amp;source=images&amp;cd=&amp;cad=rja&amp;uact=8&amp;ved=0CAcQjRxqFQoTCKOZi6Cl5cgCFcY2Ggod0goGUw&amp;url=http://pontassoltas.tumblr.com/&amp;psig=AFQjCNEsR00NXZ4qRuYVfXx8jmbxh5CfTA&amp;ust=1446125754472348"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nl/url?sa=i&amp;rct=j&amp;q=&amp;esrc=s&amp;frm=1&amp;source=images&amp;cd=&amp;cad=rja&amp;uact=8&amp;ved=0CAcQjRxqFQoTCKOZi6Cl5cgCFcY2Ggod0goGUw&amp;url=http://vandollum.plazilla.com/page/4295069605/bruiloft-tradities-wereldwijd&amp;psig=AFQjCNEsR00NXZ4qRuYVfXx8jmbxh5CfTA&amp;ust=1446125754472348"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nl/url?sa=i&amp;rct=j&amp;q=&amp;esrc=s&amp;frm=1&amp;source=images&amp;cd=&amp;cad=rja&amp;uact=8&amp;ved=0CAcQjRxqFQoTCND60Kam5cgCFQIqGgodCjANAg&amp;url=http://www.natgeofoto.nl/foto/japanse-traditie&amp;psig=AFQjCNEsR00NXZ4qRuYVfXx8jmbxh5CfTA&amp;ust=1446125754472348"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nl/url?sa=i&amp;rct=j&amp;q=&amp;esrc=s&amp;frm=1&amp;source=images&amp;cd=&amp;cad=rja&amp;uact=8&amp;ved=0CAcQjRxqFQoTCKOZi6Cl5cgCFcY2Ggod0goGUw&amp;url=http://www.kyotokimono.com/page/faqsgrooms&amp;psig=AFQjCNEsR00NXZ4qRuYVfXx8jmbxh5CfTA&amp;ust=144612575447234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nl/url?sa=i&amp;rct=j&amp;q=&amp;esrc=s&amp;frm=1&amp;source=images&amp;cd=&amp;cad=rja&amp;uact=8&amp;ved=0CAcQjRxqFQoTCKOZi6Cl5cgCFcY2Ggod0goGUw&amp;url=http://sunori.pl/2015/01/slub-singielki/&amp;psig=AFQjCNEsR00NXZ4qRuYVfXx8jmbxh5CfTA&amp;ust=1446125754472348"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nl/url?sa=i&amp;rct=j&amp;q=&amp;esrc=s&amp;frm=1&amp;source=images&amp;cd=&amp;cad=rja&amp;uact=8&amp;ved=0CAcQjRxqFQoTCL3jneGo5cgCFYrYGgodVHIOmg&amp;url=http://www.azie.nl/japan/achtergronden/geisha/&amp;psig=AFQjCNEsR00NXZ4qRuYVfXx8jmbxh5CfTA&amp;ust=1446125754472348"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mediawiki.arts.kuleuven.be/geschiedenisjapan/images/4/49/Japanese_cemetary_999245675.jp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nl/url?sa=i&amp;rct=j&amp;q=&amp;esrc=s&amp;frm=1&amp;source=images&amp;cd=&amp;cad=rja&amp;uact=8&amp;ved=0CAcQjRxqFQoTCP_47f-15cgCFQKjGgodMEIKPw&amp;url=http://www.gbif.org/species/3153283&amp;psig=AFQjCNFWqt7HznfqJ6swVHEPBl1XYKzyzw&amp;ust=1446130459388202"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acesport.nl/MotoGP/MotoGPnieuws/moto2-tomizawa-begraven-in-japan/tabid/212/iNews_ID/24545/Default.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nl/url?sa=i&amp;rct=j&amp;q=&amp;esrc=s&amp;frm=1&amp;source=images&amp;cd=&amp;cad=rja&amp;uact=8&amp;ved=0CAcQjRxqFQoTCNLHlYSu5cgCFYk6GgodwAQOgA&amp;url=http://www.ibtimes.com/nintendo-ceo-satoru-iwatas-two-day-funeral-draws-thousands-employees-fans-2013715&amp;psig=AFQjCNFqf0_OQTIN210SAjJ1Ck20uUuVyQ&amp;ust=1446128232514057"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nl/url?sa=i&amp;rct=j&amp;q=&amp;esrc=s&amp;frm=1&amp;source=images&amp;cd=&amp;cad=rja&amp;uact=8&amp;ved=0CAcQjRxqFQoTCPaW6Piu5cgCFcTUGgodvPkIjA&amp;url=http://dier-en-natuur.infonu.nl/bloemen-en-planten/101780-symbolische-betekenis-van-bloemen.html&amp;bvm=bv.106130839,d.d2s&amp;psig=AFQjCNHy4nNEbvqB_GH99acRTqufAyKETw&amp;ust=1446128574373887" TargetMode="Externa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hyperlink" Target="http://www.google.nl/url?sa=i&amp;rct=j&amp;q=&amp;esrc=s&amp;frm=1&amp;source=images&amp;cd=&amp;cad=rja&amp;uact=8&amp;ved=0CAcQjRxqFQoTCOn6i7Gv5cgCFUG2GgodeBMB-Q&amp;url=http://asuka.plazilla.com/page/4295033975/japanse-patronen-en-hun-betekenis&amp;psig=AFQjCNHy4nNEbvqB_GH99acRTqufAyKETw&amp;ust=1446128574373887" TargetMode="Externa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nl/url?sa=i&amp;rct=j&amp;q=&amp;esrc=s&amp;frm=1&amp;source=images&amp;cd=&amp;cad=rja&amp;uact=8&amp;ved=0CAcQjRxqFQoTCJiM8N6n5cgCFcEDGgodYTQA3g&amp;url=https://www.djoser.nl/rondreis_japan/22_dagen_japan/&amp;psig=AFQjCNEsR00NXZ4qRuYVfXx8jmbxh5CfTA&amp;ust=1446125754472348"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27vakantiedagen.nl/de-geishas-en-tempels-van-kyoto/"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Opname van de </a:t>
            </a:r>
            <a:r>
              <a:rPr lang="nl-NL" dirty="0" err="1" smtClean="0"/>
              <a:t>Yamato</a:t>
            </a:r>
            <a:r>
              <a:rPr lang="nl-NL" dirty="0" smtClean="0"/>
              <a:t> drum groep </a:t>
            </a:r>
            <a:r>
              <a:rPr lang="nl-NL" smtClean="0"/>
              <a:t>uit Japan.</a:t>
            </a:r>
            <a:endParaRPr lang="nl-NL" dirty="0"/>
          </a:p>
        </p:txBody>
      </p:sp>
    </p:spTree>
    <p:extLst>
      <p:ext uri="{BB962C8B-B14F-4D97-AF65-F5344CB8AC3E}">
        <p14:creationId xmlns:p14="http://schemas.microsoft.com/office/powerpoint/2010/main" val="129133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794322"/>
          </a:xfrm>
        </p:spPr>
        <p:txBody>
          <a:bodyPr>
            <a:normAutofit/>
          </a:bodyPr>
          <a:lstStyle/>
          <a:p>
            <a:r>
              <a:rPr lang="nl-NL" sz="2000" dirty="0" smtClean="0"/>
              <a:t>Het land waar uit eten echt gevaarlijk kan zijn, zoals op de volgende foto waar de kogelvis is bereid. Gebeurd dit fout (raken ze de lever tijdens de bereiding) dan was dit je laatste maal, maar het zag er wel mooi uit…… Alleen de zeer rijke kunnen zich deze maaltijd veroorloven (en ook snel dood gaan…)</a:t>
            </a:r>
            <a:endParaRPr lang="nl-NL" sz="2000" dirty="0"/>
          </a:p>
        </p:txBody>
      </p:sp>
    </p:spTree>
    <p:extLst>
      <p:ext uri="{BB962C8B-B14F-4D97-AF65-F5344CB8AC3E}">
        <p14:creationId xmlns:p14="http://schemas.microsoft.com/office/powerpoint/2010/main" val="178921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Fugu</a:t>
            </a:r>
            <a:r>
              <a:rPr lang="nl-NL" dirty="0" smtClean="0"/>
              <a:t> oftewel kogelvis</a:t>
            </a:r>
            <a:endParaRPr lang="nl-NL" dirty="0"/>
          </a:p>
        </p:txBody>
      </p:sp>
      <p:pic>
        <p:nvPicPr>
          <p:cNvPr id="1026" name="Picture 2" descr="http://www.thesushitimes.com/wp-content/uploads/2014/08/18_frighten-yourself-with-the-thought-of-fugu-in-tokyo-jap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1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Op de knieën op de tatami matten tijdens een thee ceremonie.</a:t>
            </a:r>
            <a:endParaRPr lang="nl-NL" sz="2000" dirty="0"/>
          </a:p>
        </p:txBody>
      </p:sp>
      <p:pic>
        <p:nvPicPr>
          <p:cNvPr id="2050" name="Picture 2" descr="http://www.tanuki.nl/wp-content/uploads/theeceremon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048672" cy="36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9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land van de Sumo worstelaars…</a:t>
            </a:r>
            <a:endParaRPr lang="nl-NL" sz="2000" dirty="0"/>
          </a:p>
        </p:txBody>
      </p:sp>
      <p:pic>
        <p:nvPicPr>
          <p:cNvPr id="9218" name="Picture 2" descr="http://amz02.plzcdn.com/05d9c1c547cc99e8543a0594dc328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3"/>
            <a:ext cx="3810000" cy="5191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arvelltravel.nl/library/img/japan%20tokyo%20sumo%20worstela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484783"/>
            <a:ext cx="3825039" cy="259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1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Waar je moet leren buigen….. </a:t>
            </a:r>
            <a:endParaRPr lang="nl-NL" sz="2000" dirty="0"/>
          </a:p>
        </p:txBody>
      </p:sp>
      <p:pic>
        <p:nvPicPr>
          <p:cNvPr id="11266" name="Picture 2" descr="http://3.bp.blogspot.com/-LJEBVYXsSQU/TyBsdPxO9dI/AAAAAAAAAkk/Pvwlie74dkg/s1600/bow-How-to-bow-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16832"/>
            <a:ext cx="5715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0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Waar je soms niet naar de </a:t>
            </a:r>
            <a:r>
              <a:rPr lang="nl-NL" sz="2000" dirty="0" err="1" smtClean="0"/>
              <a:t>w.c.</a:t>
            </a:r>
            <a:r>
              <a:rPr lang="nl-NL" sz="2000" dirty="0" smtClean="0"/>
              <a:t> durft…. Omdat er zoveel mogelijkheden zijn (en allemaal in het Japans…)</a:t>
            </a:r>
            <a:endParaRPr lang="nl-NL" sz="2000" dirty="0"/>
          </a:p>
        </p:txBody>
      </p:sp>
      <p:pic>
        <p:nvPicPr>
          <p:cNvPr id="14338" name="Picture 2" descr="http://1000things.org/media/image/large/_51094498_toilet1398955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010" y="1628800"/>
            <a:ext cx="3931374" cy="497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5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En waar ze het duurste eten hebben: het </a:t>
            </a:r>
            <a:r>
              <a:rPr lang="nl-NL" sz="2000" dirty="0" err="1" smtClean="0"/>
              <a:t>Wagya</a:t>
            </a:r>
            <a:r>
              <a:rPr lang="nl-NL" sz="2000" dirty="0" smtClean="0"/>
              <a:t> rund (worden gemasseerd en drinken bier…)</a:t>
            </a:r>
            <a:endParaRPr lang="nl-NL" sz="2000" dirty="0"/>
          </a:p>
        </p:txBody>
      </p:sp>
      <p:pic>
        <p:nvPicPr>
          <p:cNvPr id="16386" name="Picture 2" descr="http://www.cosmeticadeals.nl/blog/wp-content/uploads/2013/03/wagyu-400x23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780928"/>
            <a:ext cx="38100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smtClean="0"/>
              <a:t>En natuurlijk sushi….</a:t>
            </a:r>
            <a:endParaRPr lang="nl-NL" dirty="0"/>
          </a:p>
        </p:txBody>
      </p:sp>
      <p:pic>
        <p:nvPicPr>
          <p:cNvPr id="17410" name="Picture 2" descr="https://www.djoser.nl/images/uploads/cms_visual_2784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952625"/>
            <a:ext cx="5086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1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Wat je eet met </a:t>
            </a:r>
            <a:r>
              <a:rPr lang="nl-NL" sz="2000" dirty="0" err="1" smtClean="0"/>
              <a:t>chop</a:t>
            </a:r>
            <a:r>
              <a:rPr lang="nl-NL" sz="2000" dirty="0" smtClean="0"/>
              <a:t> sticks (stokjes).</a:t>
            </a:r>
            <a:endParaRPr lang="nl-NL" sz="2000" dirty="0"/>
          </a:p>
        </p:txBody>
      </p:sp>
      <p:pic>
        <p:nvPicPr>
          <p:cNvPr id="18434" name="Picture 2" descr="http://www.degroeneluifel.nl/images/sush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48880"/>
            <a:ext cx="39528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9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Waar ontzettend veel sake wordt gedronken, en waar ze ook eigenlijk helemaal niet tegen kunnen (dus ze zijn erg snel dronken…)</a:t>
            </a:r>
            <a:endParaRPr lang="nl-NL" sz="2000" dirty="0"/>
          </a:p>
        </p:txBody>
      </p:sp>
      <p:pic>
        <p:nvPicPr>
          <p:cNvPr id="12290" name="Picture 2" descr="http://3.bp.blogspot.com/-hupGjIQ5Klo/U34KoynpGEI/AAAAAAAAD38/CJzsMUSiR5s/s1600/s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4176464" cy="419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9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a:t>
            </a:r>
            <a:r>
              <a:rPr lang="nl-NL" dirty="0" err="1" smtClean="0"/>
              <a:t>Yamato</a:t>
            </a:r>
            <a:r>
              <a:rPr lang="nl-NL" dirty="0" smtClean="0"/>
              <a:t> drummers</a:t>
            </a:r>
            <a:endParaRPr lang="nl-NL" dirty="0"/>
          </a:p>
        </p:txBody>
      </p:sp>
      <p:pic>
        <p:nvPicPr>
          <p:cNvPr id="20482" name="Picture 2" descr="http://www.maaspoort.nl/media/detail/org/yamato-japan_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0848"/>
            <a:ext cx="5591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5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land van </a:t>
            </a:r>
            <a:r>
              <a:rPr lang="nl-NL" sz="2000" dirty="0" err="1" smtClean="0"/>
              <a:t>Hokusai</a:t>
            </a:r>
            <a:r>
              <a:rPr lang="nl-NL" sz="2000" dirty="0" smtClean="0"/>
              <a:t>, beroemde kunstenaar. Na de 2</a:t>
            </a:r>
            <a:r>
              <a:rPr lang="nl-NL" sz="2000" baseline="30000" dirty="0" smtClean="0"/>
              <a:t>e</a:t>
            </a:r>
            <a:r>
              <a:rPr lang="nl-NL" sz="2000" dirty="0" smtClean="0"/>
              <a:t> wereldoorlog vonden ze hun kunst niet meer goed genoeg en is er </a:t>
            </a:r>
            <a:r>
              <a:rPr lang="nl-NL" sz="2000" dirty="0" err="1" smtClean="0"/>
              <a:t>heeeeel</a:t>
            </a:r>
            <a:r>
              <a:rPr lang="nl-NL" sz="2000" dirty="0" smtClean="0"/>
              <a:t> veel weggegooid….</a:t>
            </a:r>
            <a:endParaRPr lang="nl-NL" sz="2000" dirty="0"/>
          </a:p>
        </p:txBody>
      </p:sp>
      <p:pic>
        <p:nvPicPr>
          <p:cNvPr id="13314" name="Picture 2" descr="https://encrypted-tbn3.gstatic.com/images?q=tbn:ANd9GcQSkX0OdQ0PgyShn0ORgKkuBfNqcgbgueQOYO6STMzueHrLPo1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44824"/>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4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huwelijksceremonie.</a:t>
            </a:r>
            <a:endParaRPr lang="nl-NL" dirty="0"/>
          </a:p>
        </p:txBody>
      </p:sp>
    </p:spTree>
    <p:extLst>
      <p:ext uri="{BB962C8B-B14F-4D97-AF65-F5344CB8AC3E}">
        <p14:creationId xmlns:p14="http://schemas.microsoft.com/office/powerpoint/2010/main" val="84857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Een symbolisch huwelijkscadeau</a:t>
            </a:r>
            <a:endParaRPr lang="nl-NL" sz="2000" dirty="0"/>
          </a:p>
        </p:txBody>
      </p:sp>
      <p:pic>
        <p:nvPicPr>
          <p:cNvPr id="4099" name="Picture 3" descr="D:\PRIVE\FOTO'S\japan\IMG_6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4784"/>
            <a:ext cx="8388424" cy="471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7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Want er past maar 1 schelp op elkaar</a:t>
            </a:r>
            <a:endParaRPr lang="nl-NL" sz="2000" dirty="0"/>
          </a:p>
        </p:txBody>
      </p:sp>
      <p:pic>
        <p:nvPicPr>
          <p:cNvPr id="30722" name="Picture 2" descr="D:\PRIVE\FOTO'S\japan\IMG_6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47" r="12713" b="9194"/>
          <a:stretch/>
        </p:blipFill>
        <p:spPr bwMode="auto">
          <a:xfrm>
            <a:off x="1817847" y="1484784"/>
            <a:ext cx="4713514" cy="39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93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2530" name="Picture 2" descr="Afbeelding via Panoram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12363" y="-1828800"/>
            <a:ext cx="5905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Afbeelding via Panoram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59963" y="-1676400"/>
            <a:ext cx="5905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raditional Shinto wedding at the Meiji Shr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7482014" cy="498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2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Priester bij een ceremonie</a:t>
            </a:r>
            <a:endParaRPr lang="nl-NL" dirty="0"/>
          </a:p>
        </p:txBody>
      </p:sp>
      <p:pic>
        <p:nvPicPr>
          <p:cNvPr id="3074" name="Picture 2" descr="http://camerajapan.nl/2009/media/workshop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235443" cy="384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2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146" name="Picture 2" descr="http://40.media.tumblr.com/371b38015d1fb6873530e8380976b2e3/tumblr_mtw791WTDO1s234uvo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8884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7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122" name="Picture 2" descr="http://soprettyitkills.com/images/japanese_wedding_kimon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700808"/>
            <a:ext cx="2905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70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10242" name="Picture 2" descr="https://encrypted-tbn2.gstatic.com/images?q=tbn:ANd9GcQ3FON5jzpDQx_2BMoRf_ThIvX61UIklYDdSPpP1wsko40jKcY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44824"/>
            <a:ext cx="285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6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170" name="Picture 2" descr="http://www.kyotokimono.com/files/3956292/FAQ/Uchikak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32856"/>
            <a:ext cx="2419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8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Mount Fuji met vlaggen voor jongetjes dag.</a:t>
            </a:r>
            <a:endParaRPr lang="nl-NL" dirty="0"/>
          </a:p>
        </p:txBody>
      </p:sp>
      <p:pic>
        <p:nvPicPr>
          <p:cNvPr id="31746" name="Picture 2" descr="D:\PRIVE\FOTO'S\japan\IMG_63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78225"/>
            <a:ext cx="8028384" cy="451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84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8194" name="Picture 2" descr="http://sunori.pl/wp-content/uploads/2015/01/e382a6e382a8e38387e382a3e383b3e382b0e381a9e3828ce3819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988840"/>
            <a:ext cx="3228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5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De officiële haardracht.</a:t>
            </a:r>
            <a:endParaRPr lang="nl-NL" sz="2000" dirty="0"/>
          </a:p>
        </p:txBody>
      </p:sp>
      <p:pic>
        <p:nvPicPr>
          <p:cNvPr id="19458" name="Picture 2" descr="http://www.azie.nl/foto/backgroundslideshow/11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47148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67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 ze leefden nog lang en gelukkig….???</a:t>
            </a:r>
            <a:endParaRPr lang="nl-NL" dirty="0"/>
          </a:p>
        </p:txBody>
      </p:sp>
    </p:spTree>
    <p:extLst>
      <p:ext uri="{BB962C8B-B14F-4D97-AF65-F5344CB8AC3E}">
        <p14:creationId xmlns:p14="http://schemas.microsoft.com/office/powerpoint/2010/main" val="834703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Begrafenis in Japan.</a:t>
            </a:r>
            <a:endParaRPr lang="nl-NL" dirty="0"/>
          </a:p>
        </p:txBody>
      </p:sp>
    </p:spTree>
    <p:extLst>
      <p:ext uri="{BB962C8B-B14F-4D97-AF65-F5344CB8AC3E}">
        <p14:creationId xmlns:p14="http://schemas.microsoft.com/office/powerpoint/2010/main" val="162621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Japanse begrafenis:</a:t>
            </a:r>
            <a:endParaRPr lang="nl-NL" dirty="0"/>
          </a:p>
        </p:txBody>
      </p:sp>
      <p:pic>
        <p:nvPicPr>
          <p:cNvPr id="5" name="Picture 2" descr="Bestand:Japanese cemetary 999245675.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1960" y="1196752"/>
            <a:ext cx="4416491"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p:cNvSpPr>
            <a:spLocks noGrp="1"/>
          </p:cNvSpPr>
          <p:nvPr>
            <p:ph type="body" sz="half" idx="2"/>
          </p:nvPr>
        </p:nvSpPr>
        <p:spPr/>
        <p:txBody>
          <a:bodyPr>
            <a:normAutofit/>
          </a:bodyPr>
          <a:lstStyle/>
          <a:p>
            <a:r>
              <a:rPr lang="nl-NL" sz="2000" dirty="0" smtClean="0"/>
              <a:t>De Japanse begrafenis is een van de duurste die er bestaat. De gemiddelde prijs voor een begrafenis is ongeveer 2.3 miljoen yen, het equivalent van €23000. De meest belangrijke reden hiervoor is de hoge prijs van grafpercelen. In grote steden is het haast onmogelijk om een graf te kopen.</a:t>
            </a:r>
            <a:endParaRPr lang="nl-NL" sz="2000" dirty="0"/>
          </a:p>
        </p:txBody>
      </p:sp>
    </p:spTree>
    <p:extLst>
      <p:ext uri="{BB962C8B-B14F-4D97-AF65-F5344CB8AC3E}">
        <p14:creationId xmlns:p14="http://schemas.microsoft.com/office/powerpoint/2010/main" val="1155673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74242"/>
          </a:xfrm>
        </p:spPr>
        <p:txBody>
          <a:bodyPr>
            <a:normAutofit/>
          </a:bodyPr>
          <a:lstStyle/>
          <a:p>
            <a:r>
              <a:rPr lang="nl-NL" sz="2000" dirty="0" smtClean="0"/>
              <a:t>De begrafenis neemt plaats de dag na de wake. In Japan zijn er bepaalde dagen waarop je beter geen begrafenis houdt, sommige dagen staan bekend als </a:t>
            </a:r>
            <a:r>
              <a:rPr lang="nl-NL" sz="2000" dirty="0" err="1" smtClean="0"/>
              <a:t>tomobiki</a:t>
            </a:r>
            <a:r>
              <a:rPr lang="nl-NL" sz="2000" dirty="0" smtClean="0"/>
              <a:t> (</a:t>
            </a:r>
            <a:r>
              <a:rPr lang="nl-NL" sz="2000" dirty="0" err="1" smtClean="0"/>
              <a:t>友引</a:t>
            </a:r>
            <a:r>
              <a:rPr lang="nl-NL" sz="2000" dirty="0" smtClean="0"/>
              <a:t>) wat kan vertaald worden als: "vrienden meetrekken". Een perfecte dag om een bruiloft te houden maar niet voor een begrafenis aangezien niemand zijn vriend het graf in wil volgen</a:t>
            </a:r>
            <a:endParaRPr lang="nl-NL" sz="2000" dirty="0"/>
          </a:p>
        </p:txBody>
      </p:sp>
    </p:spTree>
    <p:extLst>
      <p:ext uri="{BB962C8B-B14F-4D97-AF65-F5344CB8AC3E}">
        <p14:creationId xmlns:p14="http://schemas.microsoft.com/office/powerpoint/2010/main" val="205910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Bloem van de magnolia…</a:t>
            </a:r>
            <a:endParaRPr lang="nl-NL" dirty="0"/>
          </a:p>
        </p:txBody>
      </p:sp>
      <p:pic>
        <p:nvPicPr>
          <p:cNvPr id="36866" name="Picture 2" descr="http://upload.wikimedia.org/wikipedia/commons/7/7e/Magnolia_grandiflora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772816"/>
            <a:ext cx="50387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50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35696" y="273050"/>
            <a:ext cx="6851104" cy="5853113"/>
          </a:xfrm>
        </p:spPr>
        <p:txBody>
          <a:bodyPr>
            <a:normAutofit/>
          </a:bodyPr>
          <a:lstStyle/>
          <a:p>
            <a:r>
              <a:rPr lang="nl-NL" sz="2800" dirty="0" smtClean="0"/>
              <a:t>Na de crematie van het lichaam, beginnen de familieleden aan de “</a:t>
            </a:r>
            <a:r>
              <a:rPr lang="nl-NL" sz="2800" dirty="0" err="1" smtClean="0"/>
              <a:t>bone-picking</a:t>
            </a:r>
            <a:r>
              <a:rPr lang="nl-NL" sz="2800" dirty="0" smtClean="0"/>
              <a:t> </a:t>
            </a:r>
            <a:r>
              <a:rPr lang="nl-NL" sz="2800" dirty="0" err="1" smtClean="0"/>
              <a:t>ceremony</a:t>
            </a:r>
            <a:r>
              <a:rPr lang="nl-NL" sz="2800" dirty="0" smtClean="0"/>
              <a:t>”. Ze nemen de botten uit het as en leggen ze in de urne met gebruik van eetstokjes. Dit is ook de enige gelegenheid dat twee personen met hun stokjes één ding samen mogen vastnemen, of doorgeven. In het dagelijkse leven zal een Japanner dit nooit doen en het wordt sociaal gezien dan ook beschouwd als een faux pas</a:t>
            </a:r>
            <a:endParaRPr lang="nl-NL" sz="2800" dirty="0"/>
          </a:p>
        </p:txBody>
      </p:sp>
    </p:spTree>
    <p:extLst>
      <p:ext uri="{BB962C8B-B14F-4D97-AF65-F5344CB8AC3E}">
        <p14:creationId xmlns:p14="http://schemas.microsoft.com/office/powerpoint/2010/main" val="119369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njoythemomentrituals.com/wp-content/uploads/2014/10/Feature-photo-ancient-rituals-of-japa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1412776"/>
            <a:ext cx="5062162"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p:cNvSpPr>
            <a:spLocks noGrp="1"/>
          </p:cNvSpPr>
          <p:nvPr>
            <p:ph type="body" sz="half" idx="2"/>
          </p:nvPr>
        </p:nvSpPr>
        <p:spPr>
          <a:xfrm>
            <a:off x="457200" y="188640"/>
            <a:ext cx="3008313" cy="5937523"/>
          </a:xfrm>
        </p:spPr>
        <p:txBody>
          <a:bodyPr>
            <a:noAutofit/>
          </a:bodyPr>
          <a:lstStyle/>
          <a:p>
            <a:r>
              <a:rPr lang="nl-NL" sz="1800" dirty="0" smtClean="0"/>
              <a:t>Het </a:t>
            </a:r>
            <a:r>
              <a:rPr lang="nl-NL" sz="1800" dirty="0" err="1" smtClean="0"/>
              <a:t>Obon</a:t>
            </a:r>
            <a:r>
              <a:rPr lang="nl-NL" sz="1800" dirty="0" smtClean="0"/>
              <a:t> festival (</a:t>
            </a:r>
            <a:r>
              <a:rPr lang="nl-NL" sz="1800" dirty="0" err="1" smtClean="0"/>
              <a:t>お盆</a:t>
            </a:r>
            <a:r>
              <a:rPr lang="nl-NL" sz="1800" dirty="0" smtClean="0"/>
              <a:t>) is de Japanse boeddhistische traditie om de geesten van de overleden voorouders te eren. Bij deze gelegenheid is er een familiereünie en keren de familieleden samen terug naar de graven van hun voorouders om deze te bezoeken en schoon te maken. Tezelfdertijd zouden dan de geesten van de voorouders terugkeren om hun familieschrijnen te bezoeken. Dit festival wordt in Japan al meer dan 500 jaar gevierd en traditioneel bestaat het ook uit een dans bekend als Bon </a:t>
            </a:r>
            <a:r>
              <a:rPr lang="nl-NL" sz="1800" dirty="0" err="1" smtClean="0"/>
              <a:t>Odori</a:t>
            </a:r>
            <a:r>
              <a:rPr lang="nl-NL" sz="1800" dirty="0" smtClean="0"/>
              <a:t> </a:t>
            </a:r>
            <a:r>
              <a:rPr lang="nl-NL" sz="1800" baseline="30000" dirty="0" smtClean="0">
                <a:hlinkClick r:id="" action="ppaction://hlinkfile"/>
              </a:rPr>
              <a:t>[6]</a:t>
            </a:r>
            <a:r>
              <a:rPr lang="nl-NL" sz="1800" dirty="0" smtClean="0"/>
              <a:t>.</a:t>
            </a:r>
          </a:p>
          <a:p>
            <a:r>
              <a:rPr lang="nl-NL" sz="1800" dirty="0" smtClean="0"/>
              <a:t>Het festival duurt drie dagen en alhoewel het geen officieel erkende feestdag is, krijgt iedereen vrijaf om het te vieren.</a:t>
            </a:r>
            <a:endParaRPr lang="nl-NL" sz="1800" dirty="0"/>
          </a:p>
        </p:txBody>
      </p:sp>
    </p:spTree>
    <p:extLst>
      <p:ext uri="{BB962C8B-B14F-4D97-AF65-F5344CB8AC3E}">
        <p14:creationId xmlns:p14="http://schemas.microsoft.com/office/powerpoint/2010/main" val="1214942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Een van de duurste begrafenissen in Japan, het overlijden van een coureur.</a:t>
            </a:r>
            <a:endParaRPr lang="nl-NL" sz="2000" dirty="0"/>
          </a:p>
        </p:txBody>
      </p:sp>
      <p:pic>
        <p:nvPicPr>
          <p:cNvPr id="24580" name="Picture 4" descr="http://racesport.nl/Portals/0/iPhoto/n514542_image002.original_8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5791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5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Het land wat overvol normaal vindt…</a:t>
            </a:r>
            <a:endParaRPr lang="nl-NL" dirty="0"/>
          </a:p>
        </p:txBody>
      </p:sp>
      <p:pic>
        <p:nvPicPr>
          <p:cNvPr id="32770" name="Picture 2" descr="D:\PRIVE\FOTO'S\japan\IMG_63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4"/>
            <a:ext cx="7979905" cy="448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78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Bij dezelfde begrafenis, maar nu heeft iedereen en paraplu op omdat het ongeluk brengt als je regenwater op je hoofd krijgt….</a:t>
            </a:r>
            <a:endParaRPr lang="nl-NL" sz="2000" dirty="0"/>
          </a:p>
        </p:txBody>
      </p:sp>
      <p:pic>
        <p:nvPicPr>
          <p:cNvPr id="3" name="Picture 2" descr="http://s1.ibtimes.com/sites/www.ibtimes.com/files/styles/v2_article_large/public/2015/07/17/satoru-iwata-funer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7"/>
            <a:ext cx="580072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55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De keizerlijke chrysant, is een belangrijke symbolische bloem die veel wordt gebruikt in </a:t>
            </a:r>
            <a:r>
              <a:rPr lang="nl-NL" sz="2000" dirty="0" err="1" smtClean="0"/>
              <a:t>rouwwerk</a:t>
            </a:r>
            <a:r>
              <a:rPr lang="nl-NL" sz="2000" dirty="0" smtClean="0"/>
              <a:t>.</a:t>
            </a:r>
            <a:endParaRPr lang="nl-NL" sz="2000" dirty="0"/>
          </a:p>
        </p:txBody>
      </p:sp>
      <p:pic>
        <p:nvPicPr>
          <p:cNvPr id="28674" name="Picture 2" descr="http://dier-en-natuur.infonu.nl/artikel-fotos/caro-lina/55819123121-thumb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324035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xead.nl/resize/500-500/upload/d73ff2c82a6cdf560beb31bb9281c5a4a2lrdTEuanB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129678"/>
            <a:ext cx="2739482" cy="2739482"/>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www.xead.nl/resize/500-500/upload/05f229aafb4bf26279396d13f6276875ZW1wZXJvcmtpa3UuanB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4931" y="4653136"/>
            <a:ext cx="22082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8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Er is veel te vinden over de begrafenis in Japan, maar ook over het trouwen. Ik wens jullie veel succes en plezier met het maken van je verslag hierover.</a:t>
            </a:r>
            <a:endParaRPr lang="nl-NL" sz="2000" dirty="0"/>
          </a:p>
        </p:txBody>
      </p:sp>
    </p:spTree>
    <p:extLst>
      <p:ext uri="{BB962C8B-B14F-4D97-AF65-F5344CB8AC3E}">
        <p14:creationId xmlns:p14="http://schemas.microsoft.com/office/powerpoint/2010/main" val="408497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En waar oud en nieuw in de zeer drukke winkelstraten elkaar tegen komt (en aan licht geen gebrek!)</a:t>
            </a:r>
            <a:endParaRPr lang="nl-NL" sz="2000" dirty="0"/>
          </a:p>
        </p:txBody>
      </p:sp>
      <p:pic>
        <p:nvPicPr>
          <p:cNvPr id="15362" name="Picture 2" descr="https://www.djoser.nl/images/uploads/cms_visual_2646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5591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9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Normaal straatbeeld in Kyushu</a:t>
            </a:r>
            <a:endParaRPr lang="nl-NL" sz="2000" dirty="0"/>
          </a:p>
        </p:txBody>
      </p:sp>
      <p:pic>
        <p:nvPicPr>
          <p:cNvPr id="21506" name="Picture 2" descr="http://www.27vakantiedagen.nl/wp-content/uploads/2014/02/g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42753"/>
            <a:ext cx="5753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1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5416"/>
            <a:ext cx="8229600" cy="1733054"/>
          </a:xfrm>
        </p:spPr>
        <p:txBody>
          <a:bodyPr>
            <a:normAutofit/>
          </a:bodyPr>
          <a:lstStyle/>
          <a:p>
            <a:r>
              <a:rPr lang="nl-NL" sz="2400" dirty="0" smtClean="0"/>
              <a:t>Het land met prachtig vuurwerk en oud en nieuw vieren tot de zon opkomt.</a:t>
            </a:r>
            <a:endParaRPr lang="nl-NL" sz="2400" dirty="0"/>
          </a:p>
        </p:txBody>
      </p:sp>
      <p:pic>
        <p:nvPicPr>
          <p:cNvPr id="33794" name="Picture 2" descr="D:\PRIVE\FOTO'S\japan\IMG_63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80728"/>
            <a:ext cx="3262559"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5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7424"/>
            <a:ext cx="8229600" cy="1805062"/>
          </a:xfrm>
        </p:spPr>
        <p:txBody>
          <a:bodyPr>
            <a:normAutofit/>
          </a:bodyPr>
          <a:lstStyle/>
          <a:p>
            <a:r>
              <a:rPr lang="nl-NL" sz="2000" dirty="0" smtClean="0"/>
              <a:t>Het land waar nog steeds kimono’s worden gedragen.</a:t>
            </a:r>
            <a:endParaRPr lang="nl-NL" sz="2000" dirty="0"/>
          </a:p>
        </p:txBody>
      </p:sp>
      <p:pic>
        <p:nvPicPr>
          <p:cNvPr id="34818" name="Picture 2" descr="D:\PRIVE\FOTO'S\japan\IMG_63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79" r="6505" b="7460"/>
          <a:stretch/>
        </p:blipFill>
        <p:spPr bwMode="auto">
          <a:xfrm>
            <a:off x="2627784" y="1008908"/>
            <a:ext cx="3620616" cy="533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PRIVE\FOTO'S\japan\IMG_63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70" b="6350"/>
          <a:stretch/>
        </p:blipFill>
        <p:spPr bwMode="auto">
          <a:xfrm>
            <a:off x="2555776" y="620688"/>
            <a:ext cx="3854196" cy="583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42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706</Words>
  <Application>Microsoft Office PowerPoint</Application>
  <PresentationFormat>Diavoorstelling (4:3)</PresentationFormat>
  <Paragraphs>37</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Kantoorthema</vt:lpstr>
      <vt:lpstr>Opname van de Yamato drum groep uit Japan.</vt:lpstr>
      <vt:lpstr>De Yamato drummers</vt:lpstr>
      <vt:lpstr>Mount Fuji met vlaggen voor jongetjes dag.</vt:lpstr>
      <vt:lpstr>Het land wat overvol normaal vindt…</vt:lpstr>
      <vt:lpstr>En waar oud en nieuw in de zeer drukke winkelstraten elkaar tegen komt (en aan licht geen gebrek!)</vt:lpstr>
      <vt:lpstr>Normaal straatbeeld in Kyushu</vt:lpstr>
      <vt:lpstr>Het land met prachtig vuurwerk en oud en nieuw vieren tot de zon opkomt.</vt:lpstr>
      <vt:lpstr>Het land waar nog steeds kimono’s worden gedragen.</vt:lpstr>
      <vt:lpstr>PowerPoint-presentatie</vt:lpstr>
      <vt:lpstr>Het land waar uit eten echt gevaarlijk kan zijn, zoals op de volgende foto waar de kogelvis is bereid. Gebeurd dit fout (raken ze de lever tijdens de bereiding) dan was dit je laatste maal, maar het zag er wel mooi uit…… Alleen de zeer rijke kunnen zich deze maaltijd veroorloven (en ook snel dood gaan…)</vt:lpstr>
      <vt:lpstr>Fugu oftewel kogelvis</vt:lpstr>
      <vt:lpstr>Op de knieën op de tatami matten tijdens een thee ceremonie.</vt:lpstr>
      <vt:lpstr>Het land van de Sumo worstelaars…</vt:lpstr>
      <vt:lpstr>Waar je moet leren buigen….. </vt:lpstr>
      <vt:lpstr>Waar je soms niet naar de w.c. durft…. Omdat er zoveel mogelijkheden zijn (en allemaal in het Japans…)</vt:lpstr>
      <vt:lpstr>En waar ze het duurste eten hebben: het Wagya rund (worden gemasseerd en drinken bier…)</vt:lpstr>
      <vt:lpstr>En natuurlijk sushi….</vt:lpstr>
      <vt:lpstr>Wat je eet met chop sticks (stokjes).</vt:lpstr>
      <vt:lpstr>Waar ontzettend veel sake wordt gedronken, en waar ze ook eigenlijk helemaal niet tegen kunnen (dus ze zijn erg snel dronken…)</vt:lpstr>
      <vt:lpstr>Het land van Hokusai, beroemde kunstenaar. Na de 2e wereldoorlog vonden ze hun kunst niet meer goed genoeg en is er heeeeel veel weggegooid….</vt:lpstr>
      <vt:lpstr>De huwelijksceremonie.</vt:lpstr>
      <vt:lpstr>Een symbolisch huwelijkscadeau</vt:lpstr>
      <vt:lpstr>Want er past maar 1 schelp op elkaar</vt:lpstr>
      <vt:lpstr>PowerPoint-presentatie</vt:lpstr>
      <vt:lpstr>Priester bij een ceremonie</vt:lpstr>
      <vt:lpstr>PowerPoint-presentatie</vt:lpstr>
      <vt:lpstr>PowerPoint-presentatie</vt:lpstr>
      <vt:lpstr>PowerPoint-presentatie</vt:lpstr>
      <vt:lpstr>PowerPoint-presentatie</vt:lpstr>
      <vt:lpstr>PowerPoint-presentatie</vt:lpstr>
      <vt:lpstr>De officiële haardracht.</vt:lpstr>
      <vt:lpstr>En ze leefden nog lang en gelukkig….???</vt:lpstr>
      <vt:lpstr>Begrafenis in Japan.</vt:lpstr>
      <vt:lpstr>Japanse begrafenis:</vt:lpstr>
      <vt:lpstr>De begrafenis neemt plaats de dag na de wake. In Japan zijn er bepaalde dagen waarop je beter geen begrafenis houdt, sommige dagen staan bekend als tomobiki (友引) wat kan vertaald worden als: "vrienden meetrekken". Een perfecte dag om een bruiloft te houden maar niet voor een begrafenis aangezien niemand zijn vriend het graf in wil volgen</vt:lpstr>
      <vt:lpstr>Bloem van de magnolia…</vt:lpstr>
      <vt:lpstr>PowerPoint-presentatie</vt:lpstr>
      <vt:lpstr>PowerPoint-presentatie</vt:lpstr>
      <vt:lpstr>Een van de duurste begrafenissen in Japan, het overlijden van een coureur.</vt:lpstr>
      <vt:lpstr>Bij dezelfde begrafenis, maar nu heeft iedereen en paraplu op omdat het ongeluk brengt als je regenwater op je hoofd krijgt….</vt:lpstr>
      <vt:lpstr>De keizerlijke chrysant, is een belangrijke symbolische bloem die veel wordt gebruikt in rouwwerk.</vt:lpstr>
      <vt:lpstr>Er is veel te vinden over de begrafenis in Japan, maar ook over het trouwen. Ik wens jullie veel succes en plezier met het maken van je verslag hierover.</vt:lpstr>
    </vt:vector>
  </TitlesOfParts>
  <Company>de Groene Welle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Fugu oftewel kogelvis</dc:title>
  <dc:creator>Administrator</dc:creator>
  <cp:lastModifiedBy>Administrator</cp:lastModifiedBy>
  <cp:revision>14</cp:revision>
  <dcterms:created xsi:type="dcterms:W3CDTF">2015-10-28T13:43:40Z</dcterms:created>
  <dcterms:modified xsi:type="dcterms:W3CDTF">2015-10-28T15:30:01Z</dcterms:modified>
</cp:coreProperties>
</file>